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715000" cx="9144000"/>
  <p:notesSz cx="6858000" cy="9144000"/>
  <p:embeddedFontLst>
    <p:embeddedFont>
      <p:font typeface="Titillium Web SemiBold"/>
      <p:regular r:id="rId28"/>
      <p:bold r:id="rId29"/>
      <p:italic r:id="rId30"/>
      <p:boldItalic r:id="rId31"/>
    </p:embeddedFont>
    <p:embeddedFont>
      <p:font typeface="Titillium Web"/>
      <p:regular r:id="rId32"/>
      <p:bold r:id="rId33"/>
      <p:italic r:id="rId34"/>
      <p:boldItalic r:id="rId35"/>
    </p:embeddedFont>
    <p:embeddedFont>
      <p:font typeface="Lora"/>
      <p:regular r:id="rId36"/>
      <p:bold r:id="rId37"/>
      <p:italic r:id="rId38"/>
      <p:boldItalic r:id="rId39"/>
    </p:embeddedFont>
    <p:embeddedFont>
      <p:font typeface="Titillium Web Light"/>
      <p:regular r:id="rId40"/>
      <p:bold r:id="rId41"/>
      <p:italic r:id="rId42"/>
      <p:boldItalic r:id="rId43"/>
    </p:embeddedFont>
    <p:embeddedFont>
      <p:font typeface="Titillium Web ExtraLight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tilliumWebLight-regular.fntdata"/><Relationship Id="rId20" Type="http://schemas.openxmlformats.org/officeDocument/2006/relationships/slide" Target="slides/slide15.xml"/><Relationship Id="rId42" Type="http://schemas.openxmlformats.org/officeDocument/2006/relationships/font" Target="fonts/TitilliumWebLight-italic.fntdata"/><Relationship Id="rId41" Type="http://schemas.openxmlformats.org/officeDocument/2006/relationships/font" Target="fonts/TitilliumWebLight-bold.fntdata"/><Relationship Id="rId22" Type="http://schemas.openxmlformats.org/officeDocument/2006/relationships/slide" Target="slides/slide17.xml"/><Relationship Id="rId44" Type="http://schemas.openxmlformats.org/officeDocument/2006/relationships/font" Target="fonts/TitilliumWebExtraLight-regular.fntdata"/><Relationship Id="rId21" Type="http://schemas.openxmlformats.org/officeDocument/2006/relationships/slide" Target="slides/slide16.xml"/><Relationship Id="rId43" Type="http://schemas.openxmlformats.org/officeDocument/2006/relationships/font" Target="fonts/TitilliumWebLight-boldItalic.fntdata"/><Relationship Id="rId24" Type="http://schemas.openxmlformats.org/officeDocument/2006/relationships/slide" Target="slides/slide19.xml"/><Relationship Id="rId46" Type="http://schemas.openxmlformats.org/officeDocument/2006/relationships/font" Target="fonts/TitilliumWebExtraLight-italic.fntdata"/><Relationship Id="rId23" Type="http://schemas.openxmlformats.org/officeDocument/2006/relationships/slide" Target="slides/slide18.xml"/><Relationship Id="rId45" Type="http://schemas.openxmlformats.org/officeDocument/2006/relationships/font" Target="fonts/TitilliumWebExtra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TitilliumWebExtraLight-boldItalic.fntdata"/><Relationship Id="rId28" Type="http://schemas.openxmlformats.org/officeDocument/2006/relationships/font" Target="fonts/TitilliumWebSemiBold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itilliumWeb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itilliumWebSemiBold-boldItalic.fntdata"/><Relationship Id="rId30" Type="http://schemas.openxmlformats.org/officeDocument/2006/relationships/font" Target="fonts/TitilliumWebSemiBold-italic.fntdata"/><Relationship Id="rId11" Type="http://schemas.openxmlformats.org/officeDocument/2006/relationships/slide" Target="slides/slide6.xml"/><Relationship Id="rId33" Type="http://schemas.openxmlformats.org/officeDocument/2006/relationships/font" Target="fonts/TitilliumWeb-bold.fntdata"/><Relationship Id="rId10" Type="http://schemas.openxmlformats.org/officeDocument/2006/relationships/slide" Target="slides/slide5.xml"/><Relationship Id="rId32" Type="http://schemas.openxmlformats.org/officeDocument/2006/relationships/font" Target="fonts/TitilliumWeb-regular.fntdata"/><Relationship Id="rId13" Type="http://schemas.openxmlformats.org/officeDocument/2006/relationships/slide" Target="slides/slide8.xml"/><Relationship Id="rId35" Type="http://schemas.openxmlformats.org/officeDocument/2006/relationships/font" Target="fonts/TitilliumWeb-boldItalic.fntdata"/><Relationship Id="rId12" Type="http://schemas.openxmlformats.org/officeDocument/2006/relationships/slide" Target="slides/slide7.xml"/><Relationship Id="rId34" Type="http://schemas.openxmlformats.org/officeDocument/2006/relationships/font" Target="fonts/TitilliumWeb-italic.fntdata"/><Relationship Id="rId15" Type="http://schemas.openxmlformats.org/officeDocument/2006/relationships/slide" Target="slides/slide10.xml"/><Relationship Id="rId37" Type="http://schemas.openxmlformats.org/officeDocument/2006/relationships/font" Target="fonts/Lora-bold.fntdata"/><Relationship Id="rId14" Type="http://schemas.openxmlformats.org/officeDocument/2006/relationships/slide" Target="slides/slide9.xml"/><Relationship Id="rId36" Type="http://schemas.openxmlformats.org/officeDocument/2006/relationships/font" Target="fonts/Lora-regular.fntdata"/><Relationship Id="rId17" Type="http://schemas.openxmlformats.org/officeDocument/2006/relationships/slide" Target="slides/slide12.xml"/><Relationship Id="rId39" Type="http://schemas.openxmlformats.org/officeDocument/2006/relationships/font" Target="fonts/Lora-boldItalic.fntdata"/><Relationship Id="rId16" Type="http://schemas.openxmlformats.org/officeDocument/2006/relationships/slide" Target="slides/slide11.xml"/><Relationship Id="rId38" Type="http://schemas.openxmlformats.org/officeDocument/2006/relationships/font" Target="fonts/Lor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1b5d350a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1b5d35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aa676022e_0_39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aa676022e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aa676022e_0_30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aa676022e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aa676022e_0_37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aa676022e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aa676022e_0_19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aa676022e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7c420bb20_0_2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7c420bb2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aa676022e_0_40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aa676022e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7c420bb20_0_94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7c420bb2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aa676022e_0_27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aa676022e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7d1e667af_5_2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7d1e667af_5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aa676022e_0_29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aa676022e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a676022e_0_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aa67602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7d1e667af_5_8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7d1e667af_5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aa676022e_0_21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aa676022e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7c420bb20_0_16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7c420bb2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a676022e_0_4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aa676022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a676022e_0_10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aa676022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a676022e_0_10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aa676022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a676022e_0_12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a676022e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a676022e_0_15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aa676022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38cee358_0_19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d38cee35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Titillium Web"/>
              <a:buChar char="-"/>
            </a:pPr>
            <a:r>
              <a:rPr b="1"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community</a:t>
            </a:r>
            <a:r>
              <a:rPr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dei designer, degli sviluppatori e dei gestori di servizi pubblici digitali</a:t>
            </a:r>
            <a:endParaRPr sz="1400">
              <a:solidFill>
                <a:srgbClr val="4C4C4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Titillium Web"/>
              <a:buChar char="-"/>
            </a:pPr>
            <a:r>
              <a:rPr b="1"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documentazione</a:t>
            </a:r>
            <a:r>
              <a:rPr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tecnica e strumenti per lo sviluppo</a:t>
            </a:r>
            <a:endParaRPr sz="1400">
              <a:solidFill>
                <a:srgbClr val="4C4C4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Titillium Web"/>
              <a:buChar char="-"/>
            </a:pPr>
            <a:r>
              <a:rPr b="1"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collaborazione</a:t>
            </a:r>
            <a:r>
              <a:rPr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attiva di tutti i partecipanti</a:t>
            </a:r>
            <a:endParaRPr sz="1400">
              <a:solidFill>
                <a:srgbClr val="4C4C4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Titillium Web"/>
              <a:buChar char="-"/>
            </a:pPr>
            <a:r>
              <a:rPr b="1"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repository</a:t>
            </a:r>
            <a:r>
              <a:rPr lang="it" sz="1400">
                <a:solidFill>
                  <a:srgbClr val="4C4C4C"/>
                </a:solidFill>
                <a:latin typeface="Titillium Web"/>
                <a:ea typeface="Titillium Web"/>
                <a:cs typeface="Titillium Web"/>
                <a:sym typeface="Titillium Web"/>
              </a:rPr>
              <a:t> per il software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c420bb20_0_42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7c420bb2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" name="Google Shape;35;p14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1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" name="Google Shape;62;p21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" name="Google Shape;63;p21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hyperlink" Target="https://creativecommons.org/licenses/by-sa/4.0/deed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2.png"/><Relationship Id="rId5" Type="http://schemas.openxmlformats.org/officeDocument/2006/relationships/hyperlink" Target="https://designers.italia.it/assets/downloads/CoDesignWorkshop_Card%20sorting.pdf" TargetMode="External"/><Relationship Id="rId6" Type="http://schemas.openxmlformats.org/officeDocument/2006/relationships/hyperlink" Target="https://designers.italia.it/assets/downloads/CoDesignWorkshop_Card%20sorting.pdf" TargetMode="External"/><Relationship Id="rId7" Type="http://schemas.openxmlformats.org/officeDocument/2006/relationships/hyperlink" Target="https://designers.italia.it/assets/downloads/CoDesignWorkshop_Card%20sorting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hyperlink" Target="https://trello.com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2.png"/><Relationship Id="rId5" Type="http://schemas.openxmlformats.org/officeDocument/2006/relationships/hyperlink" Target="https://labs.translated.net/?l=i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presentation/d/1dQqoq6hHBaFQ8Elz21tLrldvJJKo_7oC6FrtG3B9B60/edit#slide=id.g351b5d350a_0_46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Relationship Id="rId4" Type="http://schemas.openxmlformats.org/officeDocument/2006/relationships/image" Target="../media/image2.png"/><Relationship Id="rId5" Type="http://schemas.openxmlformats.org/officeDocument/2006/relationships/hyperlink" Target="https://labs.translated.net/?l=it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jpg"/><Relationship Id="rId10" Type="http://schemas.openxmlformats.org/officeDocument/2006/relationships/image" Target="../media/image25.png"/><Relationship Id="rId13" Type="http://schemas.openxmlformats.org/officeDocument/2006/relationships/image" Target="../media/image11.jpg"/><Relationship Id="rId1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5.jpg"/><Relationship Id="rId9" Type="http://schemas.openxmlformats.org/officeDocument/2006/relationships/image" Target="../media/image10.png"/><Relationship Id="rId14" Type="http://schemas.openxmlformats.org/officeDocument/2006/relationships/image" Target="../media/image26.png"/><Relationship Id="rId5" Type="http://schemas.openxmlformats.org/officeDocument/2006/relationships/image" Target="../media/image21.png"/><Relationship Id="rId6" Type="http://schemas.openxmlformats.org/officeDocument/2006/relationships/image" Target="../media/image9.jpg"/><Relationship Id="rId7" Type="http://schemas.openxmlformats.org/officeDocument/2006/relationships/image" Target="../media/image24.png"/><Relationship Id="rId8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79" name="Google Shape;79;p25"/>
          <p:cNvSpPr txBox="1"/>
          <p:nvPr/>
        </p:nvSpPr>
        <p:spPr>
          <a:xfrm>
            <a:off x="1667400" y="2173375"/>
            <a:ext cx="58092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Le parole sono importanti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0" name="Google Shape;80;p25"/>
          <p:cNvSpPr txBox="1"/>
          <p:nvPr/>
        </p:nvSpPr>
        <p:spPr>
          <a:xfrm>
            <a:off x="1694550" y="2743400"/>
            <a:ext cx="57549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Un</a:t>
            </a: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workshop sul linguaggio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81" name="Google Shape;81;p25"/>
          <p:cNvCxnSpPr/>
          <p:nvPr/>
        </p:nvCxnSpPr>
        <p:spPr>
          <a:xfrm>
            <a:off x="3914550" y="2788575"/>
            <a:ext cx="1314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2" name="Google Shape;8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07600"/>
            <a:ext cx="1931375" cy="4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5"/>
          <p:cNvSpPr txBox="1"/>
          <p:nvPr/>
        </p:nvSpPr>
        <p:spPr>
          <a:xfrm>
            <a:off x="7829100" y="5307600"/>
            <a:ext cx="1314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Licenza </a:t>
            </a:r>
            <a:r>
              <a:rPr lang="it" sz="700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4.0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4" name="Google Shape;84;p25"/>
          <p:cNvSpPr txBox="1"/>
          <p:nvPr/>
        </p:nvSpPr>
        <p:spPr>
          <a:xfrm>
            <a:off x="2293950" y="5307600"/>
            <a:ext cx="51495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https://designers.italia.it/kit/co-progettazione/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4"/>
          <p:cNvPicPr preferRelativeResize="0"/>
          <p:nvPr/>
        </p:nvPicPr>
        <p:blipFill rotWithShape="1">
          <a:blip r:embed="rId3">
            <a:alphaModFix/>
          </a:blip>
          <a:srcRect b="6165" l="17450" r="42406" t="11073"/>
          <a:stretch/>
        </p:blipFill>
        <p:spPr>
          <a:xfrm>
            <a:off x="4707475" y="0"/>
            <a:ext cx="4436523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26" name="Google Shape;226;p34"/>
          <p:cNvSpPr txBox="1"/>
          <p:nvPr/>
        </p:nvSpPr>
        <p:spPr>
          <a:xfrm>
            <a:off x="343500" y="366125"/>
            <a:ext cx="30009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01: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CONTENT JOURNEY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7" name="Google Shape;227;p34"/>
          <p:cNvSpPr txBox="1"/>
          <p:nvPr/>
        </p:nvSpPr>
        <p:spPr>
          <a:xfrm>
            <a:off x="343500" y="1903725"/>
            <a:ext cx="32985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Capire i bisogni informativi dell’utente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28" name="Google Shape;228;p34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4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235825" y="2785525"/>
            <a:ext cx="3593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Mappa le fasi del tuo servizio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Individua i principali bisogni informativi dell’utente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5"/>
          <p:cNvPicPr preferRelativeResize="0"/>
          <p:nvPr/>
        </p:nvPicPr>
        <p:blipFill rotWithShape="1">
          <a:blip r:embed="rId3">
            <a:alphaModFix/>
          </a:blip>
          <a:srcRect b="12138" l="20048" r="43219" t="12138"/>
          <a:stretch/>
        </p:blipFill>
        <p:spPr>
          <a:xfrm>
            <a:off x="4707475" y="0"/>
            <a:ext cx="4436523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39" name="Google Shape;239;p35"/>
          <p:cNvSpPr txBox="1"/>
          <p:nvPr/>
        </p:nvSpPr>
        <p:spPr>
          <a:xfrm>
            <a:off x="343500" y="366125"/>
            <a:ext cx="34242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02 - COSA È IMPORTANTE?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VARIANTE A -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CARD SORTING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343500" y="1979925"/>
            <a:ext cx="32985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COSA È IMPORTANTE?</a:t>
            </a:r>
            <a:br>
              <a:rPr b="1" lang="it" sz="1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organizziamo </a:t>
            </a:r>
            <a:b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nostro servizio?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41" name="Google Shape;241;p35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5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5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44" name="Google Shape;244;p35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5" name="Google Shape;245;p35"/>
          <p:cNvSpPr txBox="1"/>
          <p:nvPr/>
        </p:nvSpPr>
        <p:spPr>
          <a:xfrm>
            <a:off x="348925" y="3061825"/>
            <a:ext cx="3718200" cy="13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Revisionate insieme le carte che vi vengono proposte, contenenti alcuni spunti progettuali da tenere in considerazione. Escludete le opportunità che non sono rilevanti per il contesto, o aggiungete le nuove che vi vengono in mente sulla base dell’analisi delle criticità del sistema.</a:t>
            </a:r>
            <a:br>
              <a:rPr b="1" lang="it" sz="1000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</a:br>
            <a:endParaRPr sz="10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6" name="Google Shape;246;p35"/>
          <p:cNvSpPr txBox="1"/>
          <p:nvPr/>
        </p:nvSpPr>
        <p:spPr>
          <a:xfrm>
            <a:off x="371475" y="4619625"/>
            <a:ext cx="12858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 u="sng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Vai all’esercizio</a:t>
            </a:r>
            <a:br>
              <a:rPr b="1" lang="it" sz="1200" u="sng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6"/>
          <p:cNvPicPr preferRelativeResize="0"/>
          <p:nvPr/>
        </p:nvPicPr>
        <p:blipFill rotWithShape="1">
          <a:blip r:embed="rId3">
            <a:alphaModFix/>
          </a:blip>
          <a:srcRect b="6504" l="13322" r="43742" t="5000"/>
          <a:stretch/>
        </p:blipFill>
        <p:spPr>
          <a:xfrm>
            <a:off x="4707475" y="0"/>
            <a:ext cx="443652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53" name="Google Shape;253;p36"/>
          <p:cNvSpPr txBox="1"/>
          <p:nvPr/>
        </p:nvSpPr>
        <p:spPr>
          <a:xfrm>
            <a:off x="343500" y="366125"/>
            <a:ext cx="3940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02 - COSA È IMPORTANTE?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VARIANTE B - 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DIAMO UN NOME ALLE COSE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6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8" name="Google Shape;258;p36"/>
          <p:cNvSpPr txBox="1"/>
          <p:nvPr/>
        </p:nvSpPr>
        <p:spPr>
          <a:xfrm>
            <a:off x="274825" y="2776000"/>
            <a:ext cx="42798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Analizza il menù e alcune pagine importanti </a:t>
            </a:r>
            <a:b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 tuo sito web (argomenti, nomi di cose, ecc.)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Prova a individuare dei sinonimi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Google Trends per verificare quali </a:t>
            </a:r>
            <a:b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sono più utilizzati dalle persone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Quali sono le parole che danno personalità  al tuo servizio / brand?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9" name="Google Shape;259;p36"/>
          <p:cNvSpPr txBox="1"/>
          <p:nvPr/>
        </p:nvSpPr>
        <p:spPr>
          <a:xfrm>
            <a:off x="343500" y="1979925"/>
            <a:ext cx="32985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COSA È IMPORTANTE?</a:t>
            </a:r>
            <a:br>
              <a:rPr b="1" lang="it" sz="1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Diamo un nome alle cose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C4C9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b="40466" l="67804" r="4941" t="28898"/>
          <a:stretch/>
        </p:blipFill>
        <p:spPr>
          <a:xfrm>
            <a:off x="3498660" y="1950369"/>
            <a:ext cx="1866752" cy="164830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 txBox="1"/>
          <p:nvPr/>
        </p:nvSpPr>
        <p:spPr>
          <a:xfrm>
            <a:off x="267300" y="308978"/>
            <a:ext cx="26922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Titillium Web"/>
                <a:ea typeface="Titillium Web"/>
                <a:cs typeface="Titillium Web"/>
                <a:sym typeface="Titillium Web"/>
              </a:rPr>
              <a:t>PAUSA!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72" name="Google Shape;272;p38"/>
          <p:cNvPicPr preferRelativeResize="0"/>
          <p:nvPr/>
        </p:nvPicPr>
        <p:blipFill rotWithShape="1">
          <a:blip r:embed="rId3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8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Linguaggio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74" name="Google Shape;274;p38"/>
          <p:cNvSpPr txBox="1"/>
          <p:nvPr/>
        </p:nvSpPr>
        <p:spPr>
          <a:xfrm>
            <a:off x="360825" y="1034325"/>
            <a:ext cx="71283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2. Gestire i contenuti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5" name="Google Shape;275;p38"/>
          <p:cNvSpPr txBox="1"/>
          <p:nvPr/>
        </p:nvSpPr>
        <p:spPr>
          <a:xfrm>
            <a:off x="381250" y="2796306"/>
            <a:ext cx="1497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Progettare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6" name="Google Shape;276;p38"/>
          <p:cNvSpPr txBox="1"/>
          <p:nvPr/>
        </p:nvSpPr>
        <p:spPr>
          <a:xfrm>
            <a:off x="385310" y="3147650"/>
            <a:ext cx="16032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Design dei contenuti</a:t>
            </a:r>
            <a:b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questo template quando devi progettare i contenuti di un nuovo sito</a:t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7" name="Google Shape;277;p38"/>
          <p:cNvSpPr txBox="1"/>
          <p:nvPr/>
        </p:nvSpPr>
        <p:spPr>
          <a:xfrm>
            <a:off x="2073300" y="3147650"/>
            <a:ext cx="14976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Migrazione / redesign</a:t>
            </a:r>
            <a:b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questo template quando devi riprogettare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 contenuti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3611607" y="3147650"/>
            <a:ext cx="16032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Analisi dei contenuti</a:t>
            </a:r>
            <a:b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questo template per controllare e revisionare i contenuti del tuo sito 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3627578" y="2816219"/>
            <a:ext cx="1560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Revisionare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0" name="Google Shape;280;p38"/>
          <p:cNvSpPr txBox="1"/>
          <p:nvPr/>
        </p:nvSpPr>
        <p:spPr>
          <a:xfrm>
            <a:off x="2071073" y="2806262"/>
            <a:ext cx="1478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Riprogettare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1" name="Google Shape;281;p38"/>
          <p:cNvSpPr txBox="1"/>
          <p:nvPr/>
        </p:nvSpPr>
        <p:spPr>
          <a:xfrm>
            <a:off x="5370483" y="3147650"/>
            <a:ext cx="15606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SEO</a:t>
            </a:r>
            <a:b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questo template per rendere i tuoi contenuti più facili da trovare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5374553" y="2826175"/>
            <a:ext cx="1603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Ottimizzare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395050" y="1548500"/>
            <a:ext cx="79362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L’intervento di un esperto di contenuti può avvenire in diverse fasi del ciclo di vita di un sito web. Abbiamo creato quattro template, per supportare e indirizzare il lavoro sui contenuti nelle diverse fasi. Abbiamo poi creato una board, per gestire la produzione di nuovi contenuti</a:t>
            </a:r>
            <a:endParaRPr sz="15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4" name="Google Shape;284;p38"/>
          <p:cNvSpPr txBox="1"/>
          <p:nvPr/>
        </p:nvSpPr>
        <p:spPr>
          <a:xfrm>
            <a:off x="7204075" y="3168675"/>
            <a:ext cx="1720800" cy="19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Gestire nuovi contenuti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Board di Trello per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  gestire la produzione continua di nuovi contenuti, siano documenti, news o un blog.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 gestire la seo (vedi kit SEO)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5" name="Google Shape;285;p38"/>
          <p:cNvSpPr txBox="1"/>
          <p:nvPr/>
        </p:nvSpPr>
        <p:spPr>
          <a:xfrm>
            <a:off x="7198484" y="2836131"/>
            <a:ext cx="1603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Gestire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86" name="Google Shape;286;p38"/>
          <p:cNvCxnSpPr/>
          <p:nvPr/>
        </p:nvCxnSpPr>
        <p:spPr>
          <a:xfrm flipH="1">
            <a:off x="7105428" y="2981875"/>
            <a:ext cx="6900" cy="149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8"/>
          <p:cNvCxnSpPr>
            <a:endCxn id="285" idx="2"/>
          </p:cNvCxnSpPr>
          <p:nvPr/>
        </p:nvCxnSpPr>
        <p:spPr>
          <a:xfrm>
            <a:off x="507884" y="3096531"/>
            <a:ext cx="7492200" cy="5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9"/>
          <p:cNvPicPr preferRelativeResize="0"/>
          <p:nvPr/>
        </p:nvPicPr>
        <p:blipFill rotWithShape="1">
          <a:blip r:embed="rId3">
            <a:alphaModFix/>
          </a:blip>
          <a:srcRect b="5357" l="13368" r="43311" t="5357"/>
          <a:stretch/>
        </p:blipFill>
        <p:spPr>
          <a:xfrm>
            <a:off x="4707475" y="0"/>
            <a:ext cx="443652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94" name="Google Shape;294;p39"/>
          <p:cNvSpPr txBox="1"/>
          <p:nvPr/>
        </p:nvSpPr>
        <p:spPr>
          <a:xfrm>
            <a:off x="343500" y="366125"/>
            <a:ext cx="33480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03: GESTIRE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5" name="Google Shape;295;p39"/>
          <p:cNvSpPr txBox="1"/>
          <p:nvPr/>
        </p:nvSpPr>
        <p:spPr>
          <a:xfrm>
            <a:off x="343500" y="1903725"/>
            <a:ext cx="34431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 una board per gestire i tuoi contenuti</a:t>
            </a: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96" name="Google Shape;296;p39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9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0" name="Google Shape;300;p39"/>
          <p:cNvSpPr txBox="1"/>
          <p:nvPr/>
        </p:nvSpPr>
        <p:spPr>
          <a:xfrm>
            <a:off x="343500" y="2755925"/>
            <a:ext cx="51429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Valutiamo il contenuto di un sito web dentro l’interfaccia</a:t>
            </a:r>
            <a:r>
              <a:rPr lang="it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200"/>
              <a:buFont typeface="Titillium Web"/>
              <a:buAutoNum type="arabicPeriod"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Registrati al software gratuito </a:t>
            </a:r>
            <a:r>
              <a:rPr lang="it" sz="1200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  <a:t>Trello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200"/>
              <a:buFont typeface="Titillium Web"/>
              <a:buAutoNum type="arabicPeriod"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la board che abbiamo preparato e crea le card per: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- produrre 2 nuovi documenti (definisci le date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e i responsabili)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- revisionare e pubblicare due documenti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- prevedere un audit mensile per semplificare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e aggiornare contenuti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200"/>
              <a:buFont typeface="Titillium Web"/>
              <a:buAutoNum type="arabicPeriod"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rogramma un’analisi seo della tua sezione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più importante</a:t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306" name="Google Shape;306;p40"/>
          <p:cNvPicPr preferRelativeResize="0"/>
          <p:nvPr/>
        </p:nvPicPr>
        <p:blipFill rotWithShape="1">
          <a:blip r:embed="rId3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0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Linguaggio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308" name="Google Shape;308;p40"/>
          <p:cNvSpPr txBox="1"/>
          <p:nvPr/>
        </p:nvSpPr>
        <p:spPr>
          <a:xfrm>
            <a:off x="360825" y="1034325"/>
            <a:ext cx="71283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. Scrivere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9" name="Google Shape;309;p40"/>
          <p:cNvSpPr txBox="1"/>
          <p:nvPr/>
        </p:nvSpPr>
        <p:spPr>
          <a:xfrm>
            <a:off x="381250" y="3130975"/>
            <a:ext cx="2006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Le parole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0" name="Google Shape;310;p40"/>
          <p:cNvSpPr txBox="1"/>
          <p:nvPr/>
        </p:nvSpPr>
        <p:spPr>
          <a:xfrm>
            <a:off x="386575" y="34524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parole semplici, spiega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gli acronimi, non fare errori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grammatica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1" name="Google Shape;311;p40"/>
          <p:cNvSpPr txBox="1"/>
          <p:nvPr/>
        </p:nvSpPr>
        <p:spPr>
          <a:xfrm>
            <a:off x="2512834" y="3452450"/>
            <a:ext cx="1964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Segui queste regole per scrivere in modo efficace, semplice, inclusivo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2" name="Google Shape;312;p40"/>
          <p:cNvSpPr txBox="1"/>
          <p:nvPr/>
        </p:nvSpPr>
        <p:spPr>
          <a:xfrm>
            <a:off x="4770075" y="3452450"/>
            <a:ext cx="20064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il tono di voce giusto </a:t>
            </a:r>
            <a:b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relazione all’azione che l’utente sta compiendo in quel momento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3" name="Google Shape;313;p40"/>
          <p:cNvSpPr txBox="1"/>
          <p:nvPr/>
        </p:nvSpPr>
        <p:spPr>
          <a:xfrm>
            <a:off x="4771950" y="3130975"/>
            <a:ext cx="1625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Tono di voce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4" name="Google Shape;314;p40"/>
          <p:cNvSpPr txBox="1"/>
          <p:nvPr/>
        </p:nvSpPr>
        <p:spPr>
          <a:xfrm>
            <a:off x="2489825" y="3130975"/>
            <a:ext cx="210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Consigli di scrittura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5" name="Google Shape;315;p40"/>
          <p:cNvSpPr txBox="1"/>
          <p:nvPr/>
        </p:nvSpPr>
        <p:spPr>
          <a:xfrm>
            <a:off x="6761950" y="3452450"/>
            <a:ext cx="20466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di revisione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A/B test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6" name="Google Shape;316;p40"/>
          <p:cNvSpPr txBox="1"/>
          <p:nvPr/>
        </p:nvSpPr>
        <p:spPr>
          <a:xfrm>
            <a:off x="6767275" y="3130975"/>
            <a:ext cx="1705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Prima/dopo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" name="Google Shape;317;p40"/>
          <p:cNvSpPr txBox="1"/>
          <p:nvPr/>
        </p:nvSpPr>
        <p:spPr>
          <a:xfrm>
            <a:off x="395050" y="1538975"/>
            <a:ext cx="79362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scrittura è parte del processo di design di un servizio. Abbiamo creato una lista </a:t>
            </a:r>
            <a:b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consigli (consigli di scrittura), un glossario di alcune parole tipiche dei servizi della Pubblica Amministrazione, una serie di suggerimenti sul tono di voce da usare nei diversi contesti. </a:t>
            </a:r>
            <a:b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Infine, un esercizio (prima/dopo) di revisione di un testo con un software di annotazioni.</a:t>
            </a:r>
            <a:endParaRPr sz="15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 rotWithShape="1">
          <a:blip r:embed="rId3">
            <a:alphaModFix/>
          </a:blip>
          <a:srcRect b="5406" l="13647" r="42998" t="5236"/>
          <a:stretch/>
        </p:blipFill>
        <p:spPr>
          <a:xfrm>
            <a:off x="4707475" y="0"/>
            <a:ext cx="443652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24" name="Google Shape;324;p41"/>
          <p:cNvSpPr txBox="1"/>
          <p:nvPr/>
        </p:nvSpPr>
        <p:spPr>
          <a:xfrm>
            <a:off x="343500" y="366125"/>
            <a:ext cx="33480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04: SCRIVERE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VARIANTE A -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TESTI SEMPLICI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343500" y="1903725"/>
            <a:ext cx="34431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 testi del tuo sito sono semplici? 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26" name="Google Shape;326;p41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1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1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343500" y="2755925"/>
            <a:ext cx="41142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Valutiamo il contenuto di un sito web dentro l’interfaccia 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Registrati al software gratuito di annotazioni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Inserisci la url del sito che hai scelto di analizzare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Rivedi i contenuti e inserisci i tuoi commenti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Ripeti l’operazione sul tuo smartphone modificando di conseguenza i tuoi commenti o inserendone altri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Riporta le principali esperienze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2"/>
          <p:cNvPicPr preferRelativeResize="0"/>
          <p:nvPr/>
        </p:nvPicPr>
        <p:blipFill rotWithShape="1">
          <a:blip r:embed="rId3">
            <a:alphaModFix/>
          </a:blip>
          <a:srcRect b="5406" l="13647" r="42998" t="5236"/>
          <a:stretch/>
        </p:blipFill>
        <p:spPr>
          <a:xfrm>
            <a:off x="4707475" y="0"/>
            <a:ext cx="443652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337" name="Google Shape;337;p42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2"/>
          <p:cNvSpPr/>
          <p:nvPr/>
        </p:nvSpPr>
        <p:spPr>
          <a:xfrm>
            <a:off x="5111950" y="1200150"/>
            <a:ext cx="3693065" cy="2861965"/>
          </a:xfrm>
          <a:custGeom>
            <a:rect b="b" l="l" r="r" t="t"/>
            <a:pathLst>
              <a:path extrusionOk="0" h="95074" w="122683">
                <a:moveTo>
                  <a:pt x="0" y="0"/>
                </a:moveTo>
                <a:lnTo>
                  <a:pt x="122683" y="0"/>
                </a:lnTo>
                <a:lnTo>
                  <a:pt x="122683" y="86609"/>
                </a:lnTo>
                <a:lnTo>
                  <a:pt x="104962" y="86609"/>
                </a:lnTo>
                <a:lnTo>
                  <a:pt x="105330" y="95074"/>
                </a:lnTo>
                <a:lnTo>
                  <a:pt x="94057" y="86609"/>
                </a:lnTo>
                <a:lnTo>
                  <a:pt x="0" y="86609"/>
                </a:lnTo>
                <a:close/>
              </a:path>
            </a:pathLst>
          </a:custGeom>
          <a:solidFill>
            <a:srgbClr val="0066CC"/>
          </a:solidFill>
          <a:ln>
            <a:noFill/>
          </a:ln>
        </p:spPr>
      </p:sp>
      <p:sp>
        <p:nvSpPr>
          <p:cNvPr id="339" name="Google Shape;339;p42"/>
          <p:cNvSpPr txBox="1"/>
          <p:nvPr/>
        </p:nvSpPr>
        <p:spPr>
          <a:xfrm>
            <a:off x="5424900" y="1524150"/>
            <a:ext cx="2909400" cy="19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Quando ho letto i contenuti mi sono accorto che... 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Quando ho letto i contenuti su smartphone mi sono accorto che…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Indicazioni per la semplificazione</a:t>
            </a:r>
            <a:b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1.</a:t>
            </a:r>
            <a:b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2.</a:t>
            </a:r>
            <a:b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3.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" name="Google Shape;340;p42"/>
          <p:cNvSpPr txBox="1"/>
          <p:nvPr/>
        </p:nvSpPr>
        <p:spPr>
          <a:xfrm>
            <a:off x="343500" y="366125"/>
            <a:ext cx="33480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04: SCRIVERE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VARIANTE A -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TESTI SEMPLICI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" name="Google Shape;341;p42"/>
          <p:cNvSpPr txBox="1"/>
          <p:nvPr/>
        </p:nvSpPr>
        <p:spPr>
          <a:xfrm>
            <a:off x="343500" y="1903725"/>
            <a:ext cx="34431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 testi del tuo sito sono semplici? 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2" name="Google Shape;342;p42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2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344" name="Google Shape;344;p42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5" name="Google Shape;345;p42"/>
          <p:cNvSpPr txBox="1"/>
          <p:nvPr/>
        </p:nvSpPr>
        <p:spPr>
          <a:xfrm>
            <a:off x="343500" y="2755925"/>
            <a:ext cx="41142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Valutiamo il contenuto di un sito web dentro l’interfaccia 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Registrati al software gratuito di annotazioni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Inserisci la url del sito che hai scelto di analizzare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Rivedi i contenuti e inserisci i tuoi commenti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Ripeti l’operazione sul tuo smartphone modificando di conseguenza i tuoi commenti o inserendone altri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Riporta le principali esperienze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3"/>
          <p:cNvPicPr preferRelativeResize="0"/>
          <p:nvPr/>
        </p:nvPicPr>
        <p:blipFill rotWithShape="1">
          <a:blip r:embed="rId3">
            <a:alphaModFix/>
          </a:blip>
          <a:srcRect b="5062" l="12945" r="43350" t="4855"/>
          <a:stretch/>
        </p:blipFill>
        <p:spPr>
          <a:xfrm>
            <a:off x="4707475" y="0"/>
            <a:ext cx="443652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52" name="Google Shape;352;p43"/>
          <p:cNvSpPr txBox="1"/>
          <p:nvPr/>
        </p:nvSpPr>
        <p:spPr>
          <a:xfrm>
            <a:off x="343500" y="366125"/>
            <a:ext cx="33480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04: SCRIVERE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VARIANTE B -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DOCUMENTI SEMPLICI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" name="Google Shape;353;p43"/>
          <p:cNvSpPr txBox="1"/>
          <p:nvPr/>
        </p:nvSpPr>
        <p:spPr>
          <a:xfrm>
            <a:off x="343500" y="1903725"/>
            <a:ext cx="34431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 documenti del tuo sito sono semplici? 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54" name="Google Shape;354;p43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3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3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357" name="Google Shape;357;p43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8" name="Google Shape;358;p43"/>
          <p:cNvSpPr txBox="1"/>
          <p:nvPr/>
        </p:nvSpPr>
        <p:spPr>
          <a:xfrm>
            <a:off x="267300" y="2832125"/>
            <a:ext cx="4160700" cy="18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Individua alcuni documenti presenti sul tuo sito web (in genere vengono pubblicati in formato pdf, ma potrebbero essere anche scritti in html) 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</a:t>
            </a:r>
            <a:r>
              <a:rPr lang="it" sz="1300" u="sng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https://labs.translated.net/?l=it</a:t>
            </a: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vedi il risultato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Scegli un documento e usa Google Docs per </a:t>
            </a:r>
            <a:b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una revisione collaborativa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90" name="Google Shape;90;p26"/>
          <p:cNvPicPr preferRelativeResize="0"/>
          <p:nvPr/>
        </p:nvPicPr>
        <p:blipFill rotWithShape="1">
          <a:blip r:embed="rId3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6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Istruzion</a:t>
            </a: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92" name="Google Shape;92;p26"/>
          <p:cNvSpPr txBox="1"/>
          <p:nvPr/>
        </p:nvSpPr>
        <p:spPr>
          <a:xfrm>
            <a:off x="360825" y="881925"/>
            <a:ext cx="69156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Coinvolgi gli stakeholder e gli utenti </a:t>
            </a:r>
            <a:b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 servizio in un workshop sul linguaggio </a:t>
            </a:r>
            <a:b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3" name="Google Shape;93;p26"/>
          <p:cNvSpPr txBox="1"/>
          <p:nvPr/>
        </p:nvSpPr>
        <p:spPr>
          <a:xfrm>
            <a:off x="381250" y="25975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01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4" name="Google Shape;94;p26"/>
          <p:cNvSpPr txBox="1"/>
          <p:nvPr/>
        </p:nvSpPr>
        <p:spPr>
          <a:xfrm>
            <a:off x="386575" y="29190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 quali obiettivi vuoi raggiungere 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durante la sessione di workshop. Sulla base degli obiettivi identifica i partecipanti che vuoi invitare. Ricordati che è importante rappresentare tutti i punti di vista, dagli utenti agli stakeholder della PA.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5" name="Google Shape;95;p26"/>
          <p:cNvSpPr txBox="1"/>
          <p:nvPr/>
        </p:nvSpPr>
        <p:spPr>
          <a:xfrm>
            <a:off x="2502125" y="2919050"/>
            <a:ext cx="1964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Stabilisci un giorno, orario e luogo per il workshop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, e distribuisci gli inviti ai partecipanti. Nell’invito chiarisci qual è l’obiettivo della sessione, e se devono prepararsi in qualche modo (es. leggendo un documento).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6" name="Google Shape;96;p26"/>
          <p:cNvSpPr txBox="1"/>
          <p:nvPr/>
        </p:nvSpPr>
        <p:spPr>
          <a:xfrm>
            <a:off x="4617675" y="29190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Definisci l’agenda per la sessione di workshop, 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identificando una serie di esercizi da svolgere insieme (puoi scegliere tra quelli proposti nel kit o inventarne di nuovi). Trovi in questo documento due esempi di possibili agende.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7" name="Google Shape;97;p26"/>
          <p:cNvSpPr txBox="1"/>
          <p:nvPr/>
        </p:nvSpPr>
        <p:spPr>
          <a:xfrm>
            <a:off x="4623000" y="25975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03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8" name="Google Shape;98;p26"/>
          <p:cNvSpPr txBox="1"/>
          <p:nvPr/>
        </p:nvSpPr>
        <p:spPr>
          <a:xfrm>
            <a:off x="2502125" y="25975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02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9" name="Google Shape;99;p26"/>
          <p:cNvSpPr txBox="1"/>
          <p:nvPr/>
        </p:nvSpPr>
        <p:spPr>
          <a:xfrm>
            <a:off x="6761950" y="29190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Modifica questo documento di presentazione per poterlo utilizzare come supporto alla moderazione 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mostrando ai partecipanti gli obiettivi di ciascuna attività al momento del lancio e accompagnando le varie tappe nel corso della giornata.</a:t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0" name="Google Shape;100;p26"/>
          <p:cNvSpPr txBox="1"/>
          <p:nvPr/>
        </p:nvSpPr>
        <p:spPr>
          <a:xfrm>
            <a:off x="6767275" y="25975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04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1" name="Google Shape;101;p26"/>
          <p:cNvSpPr txBox="1"/>
          <p:nvPr/>
        </p:nvSpPr>
        <p:spPr>
          <a:xfrm>
            <a:off x="385500" y="1767575"/>
            <a:ext cx="72981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3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Puoi inserire alcuni</a:t>
            </a:r>
            <a:r>
              <a:rPr lang="it" sz="13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esercizi dedicati al linguaggio all’interno di un </a:t>
            </a:r>
            <a:r>
              <a:rPr lang="it" sz="1300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workshop di codesign</a:t>
            </a: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3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oppure </a:t>
            </a:r>
            <a:r>
              <a:rPr b="1" lang="it" sz="13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creare un workshop dedicato interamente al linguaggio</a:t>
            </a:r>
            <a:r>
              <a:rPr lang="it" sz="13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. In questo caso ecco le istruzioni per organizzarlo:</a:t>
            </a:r>
            <a:endParaRPr sz="13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4"/>
          <p:cNvPicPr preferRelativeResize="0"/>
          <p:nvPr/>
        </p:nvPicPr>
        <p:blipFill rotWithShape="1">
          <a:blip r:embed="rId3">
            <a:alphaModFix/>
          </a:blip>
          <a:srcRect b="5062" l="12945" r="43350" t="4855"/>
          <a:stretch/>
        </p:blipFill>
        <p:spPr>
          <a:xfrm>
            <a:off x="4707475" y="0"/>
            <a:ext cx="443652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65" name="Google Shape;365;p44"/>
          <p:cNvSpPr txBox="1"/>
          <p:nvPr/>
        </p:nvSpPr>
        <p:spPr>
          <a:xfrm>
            <a:off x="343500" y="366125"/>
            <a:ext cx="33480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04: SCRIVERE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VARIANTE B -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DOCUMENTI SEMPLICI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" name="Google Shape;366;p44"/>
          <p:cNvSpPr txBox="1"/>
          <p:nvPr/>
        </p:nvSpPr>
        <p:spPr>
          <a:xfrm>
            <a:off x="343500" y="1903725"/>
            <a:ext cx="34431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 documenti del tuo sito sono semplici? 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67" name="Google Shape;367;p44"/>
          <p:cNvPicPr preferRelativeResize="0"/>
          <p:nvPr/>
        </p:nvPicPr>
        <p:blipFill rotWithShape="1">
          <a:blip r:embed="rId4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4"/>
          <p:cNvSpPr/>
          <p:nvPr/>
        </p:nvSpPr>
        <p:spPr>
          <a:xfrm>
            <a:off x="445375" y="9856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4"/>
          <p:cNvSpPr txBox="1"/>
          <p:nvPr/>
        </p:nvSpPr>
        <p:spPr>
          <a:xfrm>
            <a:off x="648286" y="14384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370" name="Google Shape;370;p44"/>
          <p:cNvSpPr txBox="1"/>
          <p:nvPr/>
        </p:nvSpPr>
        <p:spPr>
          <a:xfrm>
            <a:off x="579141" y="12321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1" name="Google Shape;371;p44"/>
          <p:cNvSpPr txBox="1"/>
          <p:nvPr/>
        </p:nvSpPr>
        <p:spPr>
          <a:xfrm>
            <a:off x="267300" y="2832125"/>
            <a:ext cx="4160700" cy="18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Individua alcuni documenti presenti sul tuo sito web (in genere vengono pubblicati in formato pdf, ma potrebbero essere anche scritti in html) 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</a:t>
            </a:r>
            <a:r>
              <a:rPr lang="it" sz="1300" u="sng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https://labs.translated.net/?l=it</a:t>
            </a: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vedi il risultato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6772"/>
              </a:buClr>
              <a:buSzPts val="1300"/>
              <a:buFont typeface="Titillium Web"/>
              <a:buAutoNum type="arabicPeriod"/>
            </a:pP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Scegli un documento e usa Google Docs per </a:t>
            </a:r>
            <a:b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una revisione collaborativa</a:t>
            </a:r>
            <a:endParaRPr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2" name="Google Shape;372;p44"/>
          <p:cNvSpPr/>
          <p:nvPr/>
        </p:nvSpPr>
        <p:spPr>
          <a:xfrm>
            <a:off x="5111950" y="1200150"/>
            <a:ext cx="3693065" cy="3419574"/>
          </a:xfrm>
          <a:custGeom>
            <a:rect b="b" l="l" r="r" t="t"/>
            <a:pathLst>
              <a:path extrusionOk="0" h="95074" w="122683">
                <a:moveTo>
                  <a:pt x="0" y="0"/>
                </a:moveTo>
                <a:lnTo>
                  <a:pt x="122683" y="0"/>
                </a:lnTo>
                <a:lnTo>
                  <a:pt x="122683" y="86609"/>
                </a:lnTo>
                <a:lnTo>
                  <a:pt x="104962" y="86609"/>
                </a:lnTo>
                <a:lnTo>
                  <a:pt x="105330" y="95074"/>
                </a:lnTo>
                <a:lnTo>
                  <a:pt x="94057" y="86609"/>
                </a:lnTo>
                <a:lnTo>
                  <a:pt x="0" y="86609"/>
                </a:lnTo>
                <a:close/>
              </a:path>
            </a:pathLst>
          </a:custGeom>
          <a:solidFill>
            <a:srgbClr val="0066CC"/>
          </a:solidFill>
          <a:ln>
            <a:noFill/>
          </a:ln>
        </p:spPr>
      </p:sp>
      <p:sp>
        <p:nvSpPr>
          <p:cNvPr id="373" name="Google Shape;373;p44"/>
          <p:cNvSpPr txBox="1"/>
          <p:nvPr/>
        </p:nvSpPr>
        <p:spPr>
          <a:xfrm>
            <a:off x="5283026" y="1362588"/>
            <a:ext cx="35220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Semplice Media Difficile</a:t>
            </a:r>
            <a:endParaRPr sz="13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Documento 1</a:t>
            </a:r>
            <a:b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Documento 2</a:t>
            </a:r>
            <a:endParaRPr sz="13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Documento 3</a:t>
            </a:r>
            <a:b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Documento 4</a:t>
            </a:r>
            <a:endParaRPr sz="13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Dopo aver fatto editing collaborativo del documento, ho individuato le seguenti aree di miglioramento</a:t>
            </a:r>
            <a:b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1. </a:t>
            </a:r>
            <a:b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2. </a:t>
            </a:r>
            <a:b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3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3. </a:t>
            </a:r>
            <a:endParaRPr sz="13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379" name="Google Shape;379;p45"/>
          <p:cNvPicPr preferRelativeResize="0"/>
          <p:nvPr/>
        </p:nvPicPr>
        <p:blipFill rotWithShape="1">
          <a:blip r:embed="rId3">
            <a:alphaModFix/>
          </a:blip>
          <a:srcRect b="41912" l="41311" r="30026" t="27452"/>
          <a:stretch/>
        </p:blipFill>
        <p:spPr>
          <a:xfrm>
            <a:off x="3429200" y="1850721"/>
            <a:ext cx="1963173" cy="164830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5"/>
          <p:cNvSpPr txBox="1"/>
          <p:nvPr/>
        </p:nvSpPr>
        <p:spPr>
          <a:xfrm>
            <a:off x="267300" y="308978"/>
            <a:ext cx="26922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CONDIVISIONE IDEE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86" name="Google Shape;386;p46"/>
          <p:cNvSpPr/>
          <p:nvPr/>
        </p:nvSpPr>
        <p:spPr>
          <a:xfrm>
            <a:off x="364025" y="5203667"/>
            <a:ext cx="3451500" cy="41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6"/>
          <p:cNvSpPr txBox="1"/>
          <p:nvPr/>
        </p:nvSpPr>
        <p:spPr>
          <a:xfrm>
            <a:off x="3185550" y="2944879"/>
            <a:ext cx="27729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GRAZIE!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descr="Risultati immagini per team digitale" id="388" name="Google Shape;3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594" y="1961300"/>
            <a:ext cx="739300" cy="741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9" name="Google Shape;389;p46"/>
          <p:cNvCxnSpPr/>
          <p:nvPr/>
        </p:nvCxnSpPr>
        <p:spPr>
          <a:xfrm>
            <a:off x="4123641" y="2850010"/>
            <a:ext cx="896700" cy="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7" name="Google Shape;107;p27"/>
          <p:cNvSpPr/>
          <p:nvPr/>
        </p:nvSpPr>
        <p:spPr>
          <a:xfrm rot="5400000">
            <a:off x="8006058" y="-3451"/>
            <a:ext cx="1148100" cy="1148100"/>
          </a:xfrm>
          <a:prstGeom prst="diagStripe">
            <a:avLst>
              <a:gd fmla="val 50000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7"/>
          <p:cNvSpPr txBox="1"/>
          <p:nvPr/>
        </p:nvSpPr>
        <p:spPr>
          <a:xfrm rot="2700000">
            <a:off x="8161655" y="274974"/>
            <a:ext cx="1095450" cy="311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b="1" i="0" lang="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7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Come presentare l’agenda del workshop: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10" name="Google Shape;1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25" y="108428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1" name="Google Shape;11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625" y="2488112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2" name="Google Shape;112;p27"/>
          <p:cNvPicPr preferRelativeResize="0"/>
          <p:nvPr/>
        </p:nvPicPr>
        <p:blipFill rotWithShape="1">
          <a:blip r:embed="rId5">
            <a:alphaModFix/>
          </a:blip>
          <a:srcRect b="0" l="139" r="149" t="0"/>
          <a:stretch/>
        </p:blipFill>
        <p:spPr>
          <a:xfrm>
            <a:off x="468625" y="3891937"/>
            <a:ext cx="1767248" cy="11045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3" name="Google Shape;11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21400" y="108428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4" name="Google Shape;114;p27"/>
          <p:cNvPicPr preferRelativeResize="0"/>
          <p:nvPr/>
        </p:nvPicPr>
        <p:blipFill rotWithShape="1">
          <a:blip r:embed="rId7">
            <a:alphaModFix/>
          </a:blip>
          <a:srcRect b="0" l="129" r="139" t="0"/>
          <a:stretch/>
        </p:blipFill>
        <p:spPr>
          <a:xfrm>
            <a:off x="2521400" y="2488112"/>
            <a:ext cx="1767251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5" name="Google Shape;11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8800" y="389193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6" name="Google Shape;116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74175" y="108428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7" name="Google Shape;117;p27"/>
          <p:cNvPicPr preferRelativeResize="0"/>
          <p:nvPr/>
        </p:nvPicPr>
        <p:blipFill rotWithShape="1">
          <a:blip r:embed="rId10">
            <a:alphaModFix/>
          </a:blip>
          <a:srcRect b="0" l="9" r="19" t="0"/>
          <a:stretch/>
        </p:blipFill>
        <p:spPr>
          <a:xfrm>
            <a:off x="4574175" y="2488122"/>
            <a:ext cx="1767247" cy="110453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8" name="Google Shape;118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26950" y="108428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9" name="Google Shape;119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26950" y="2488112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20" name="Google Shape;120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31575" y="389193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sp>
        <p:nvSpPr>
          <p:cNvPr id="121" name="Google Shape;121;p27"/>
          <p:cNvSpPr/>
          <p:nvPr/>
        </p:nvSpPr>
        <p:spPr>
          <a:xfrm>
            <a:off x="468600" y="190472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508075" y="1891075"/>
            <a:ext cx="734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cover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3" name="Google Shape;123;p27"/>
          <p:cNvSpPr/>
          <p:nvPr/>
        </p:nvSpPr>
        <p:spPr>
          <a:xfrm>
            <a:off x="2521375" y="190472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7"/>
          <p:cNvSpPr txBox="1"/>
          <p:nvPr/>
        </p:nvSpPr>
        <p:spPr>
          <a:xfrm>
            <a:off x="2560850" y="1891075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perché siamo qui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5" name="Google Shape;125;p27"/>
          <p:cNvSpPr/>
          <p:nvPr/>
        </p:nvSpPr>
        <p:spPr>
          <a:xfrm>
            <a:off x="4574163" y="190472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7"/>
          <p:cNvSpPr txBox="1"/>
          <p:nvPr/>
        </p:nvSpPr>
        <p:spPr>
          <a:xfrm>
            <a:off x="4613626" y="1891075"/>
            <a:ext cx="1929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obiettivi del workshop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468575" y="3313306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7"/>
          <p:cNvSpPr txBox="1"/>
          <p:nvPr/>
        </p:nvSpPr>
        <p:spPr>
          <a:xfrm>
            <a:off x="508050" y="3299656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agenda della giornata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9" name="Google Shape;129;p27"/>
          <p:cNvSpPr/>
          <p:nvPr/>
        </p:nvSpPr>
        <p:spPr>
          <a:xfrm>
            <a:off x="2521375" y="3313306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7"/>
          <p:cNvSpPr txBox="1"/>
          <p:nvPr/>
        </p:nvSpPr>
        <p:spPr>
          <a:xfrm>
            <a:off x="2560850" y="3299656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lancio esercizio 01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1" name="Google Shape;131;p27"/>
          <p:cNvSpPr/>
          <p:nvPr/>
        </p:nvSpPr>
        <p:spPr>
          <a:xfrm>
            <a:off x="4574163" y="3313306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7"/>
          <p:cNvSpPr txBox="1"/>
          <p:nvPr/>
        </p:nvSpPr>
        <p:spPr>
          <a:xfrm>
            <a:off x="4613638" y="3299656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lancio esercizio 02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3" name="Google Shape;133;p27"/>
          <p:cNvSpPr/>
          <p:nvPr/>
        </p:nvSpPr>
        <p:spPr>
          <a:xfrm>
            <a:off x="6626963" y="3313306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7"/>
          <p:cNvSpPr txBox="1"/>
          <p:nvPr/>
        </p:nvSpPr>
        <p:spPr>
          <a:xfrm>
            <a:off x="6666438" y="3299656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momento di pausa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468575" y="4707934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508050" y="4694284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lancio esercizio 03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4578775" y="4707934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7"/>
          <p:cNvSpPr txBox="1"/>
          <p:nvPr/>
        </p:nvSpPr>
        <p:spPr>
          <a:xfrm>
            <a:off x="4618250" y="4694284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condivisione risultati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 rotWithShape="1">
          <a:blip r:embed="rId14">
            <a:alphaModFix/>
          </a:blip>
          <a:srcRect b="0" l="9" r="19" t="0"/>
          <a:stretch/>
        </p:blipFill>
        <p:spPr>
          <a:xfrm>
            <a:off x="2523725" y="3891937"/>
            <a:ext cx="1767254" cy="11045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sp>
        <p:nvSpPr>
          <p:cNvPr id="140" name="Google Shape;140;p27"/>
          <p:cNvSpPr/>
          <p:nvPr/>
        </p:nvSpPr>
        <p:spPr>
          <a:xfrm>
            <a:off x="2523675" y="4707934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7"/>
          <p:cNvSpPr txBox="1"/>
          <p:nvPr/>
        </p:nvSpPr>
        <p:spPr>
          <a:xfrm>
            <a:off x="2563150" y="4694284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lancio esercizio 04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47" name="Google Shape;147;p28"/>
          <p:cNvSpPr txBox="1"/>
          <p:nvPr/>
        </p:nvSpPr>
        <p:spPr>
          <a:xfrm>
            <a:off x="381600" y="996525"/>
            <a:ext cx="5144100" cy="29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solidFill>
                  <a:srgbClr val="0056CB"/>
                </a:solidFill>
                <a:highlight>
                  <a:srgbClr val="00B8CD"/>
                </a:highlight>
                <a:latin typeface="Titillium Web"/>
                <a:ea typeface="Titillium Web"/>
                <a:cs typeface="Titillium Web"/>
                <a:sym typeface="Titillium Web"/>
              </a:rPr>
              <a:t>Chiarisci il contesto della sessione descrivendo in un paio di frasi il problema o il servizio di cui si discuterà e lo stato attuale del processo di progettazione.</a:t>
            </a:r>
            <a:endParaRPr b="1" sz="3000">
              <a:solidFill>
                <a:srgbClr val="0056CB"/>
              </a:solidFill>
              <a:highlight>
                <a:srgbClr val="00B8CD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Perché siamo qui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386825" y="4042225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Sostituisci questo testo ]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56" name="Google Shape;156;p29"/>
          <p:cNvSpPr txBox="1"/>
          <p:nvPr/>
        </p:nvSpPr>
        <p:spPr>
          <a:xfrm>
            <a:off x="337375" y="2840857"/>
            <a:ext cx="22734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5A6772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Obiettivo 1 ]</a:t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343500" y="1312976"/>
            <a:ext cx="44784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Gli obiettivi per questa sessione di workshop sono: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58" name="Google Shape;158;p29"/>
          <p:cNvCxnSpPr/>
          <p:nvPr/>
        </p:nvCxnSpPr>
        <p:spPr>
          <a:xfrm>
            <a:off x="413450" y="2853635"/>
            <a:ext cx="6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9"/>
          <p:cNvCxnSpPr/>
          <p:nvPr/>
        </p:nvCxnSpPr>
        <p:spPr>
          <a:xfrm>
            <a:off x="3000425" y="2853635"/>
            <a:ext cx="6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29"/>
          <p:cNvSpPr txBox="1"/>
          <p:nvPr/>
        </p:nvSpPr>
        <p:spPr>
          <a:xfrm>
            <a:off x="2909350" y="2840857"/>
            <a:ext cx="21216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5A6772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Obiettivo 2 ]</a:t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161" name="Google Shape;161;p29"/>
          <p:cNvCxnSpPr/>
          <p:nvPr/>
        </p:nvCxnSpPr>
        <p:spPr>
          <a:xfrm>
            <a:off x="5572400" y="2853635"/>
            <a:ext cx="6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9"/>
          <p:cNvSpPr txBox="1"/>
          <p:nvPr/>
        </p:nvSpPr>
        <p:spPr>
          <a:xfrm>
            <a:off x="5481325" y="2840857"/>
            <a:ext cx="21216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5A6772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Obiettivo 3 ]</a:t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3">
            <a:alphaModFix/>
          </a:blip>
          <a:srcRect b="-19937" l="-4904" r="-4816" t="-27859"/>
          <a:stretch/>
        </p:blipFill>
        <p:spPr>
          <a:xfrm>
            <a:off x="244925" y="50385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Obiettivi del progetto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 b="34339" l="0" r="23088" t="1027"/>
          <a:stretch/>
        </p:blipFill>
        <p:spPr>
          <a:xfrm>
            <a:off x="0" y="0"/>
            <a:ext cx="9143999" cy="571499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56CB">
              <a:alpha val="60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0"/>
          <p:cNvSpPr txBox="1"/>
          <p:nvPr/>
        </p:nvSpPr>
        <p:spPr>
          <a:xfrm>
            <a:off x="2252850" y="2249917"/>
            <a:ext cx="46383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6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Agenda</a:t>
            </a:r>
            <a:endParaRPr sz="46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72" name="Google Shape;172;p3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73" name="Google Shape;173;p30"/>
          <p:cNvCxnSpPr/>
          <p:nvPr/>
        </p:nvCxnSpPr>
        <p:spPr>
          <a:xfrm>
            <a:off x="3219450" y="3236239"/>
            <a:ext cx="2705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30"/>
          <p:cNvSpPr txBox="1"/>
          <p:nvPr/>
        </p:nvSpPr>
        <p:spPr>
          <a:xfrm>
            <a:off x="3171925" y="3320906"/>
            <a:ext cx="27822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ESEMPIO 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/>
          <p:nvPr/>
        </p:nvSpPr>
        <p:spPr>
          <a:xfrm>
            <a:off x="6140700" y="0"/>
            <a:ext cx="30033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328348" y="1208381"/>
            <a:ext cx="1046700" cy="3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 </a:t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r>
              <a:rPr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1334173" y="1208381"/>
            <a:ext cx="5110800" cy="3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Introduzione alla giornat</a:t>
            </a: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a</a:t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Progettare </a:t>
            </a:r>
            <a:r>
              <a:rPr lang="it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Esercizio 01:</a:t>
            </a: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Content journey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Progettare </a:t>
            </a: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Esercizio 02:</a:t>
            </a: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Card sorting / Naming things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Pausa</a:t>
            </a: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Gestire </a:t>
            </a: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Esercizio 03: </a:t>
            </a:r>
            <a:r>
              <a:rPr b="1"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 una board per gestire i contenuti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Scrivere Esercizio 04:</a:t>
            </a: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 </a:t>
            </a:r>
            <a:r>
              <a:rPr b="1"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Semplificare testi / documenti</a:t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Discussione e chiusura lavori!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83" name="Google Shape;183;p31"/>
          <p:cNvCxnSpPr/>
          <p:nvPr/>
        </p:nvCxnSpPr>
        <p:spPr>
          <a:xfrm>
            <a:off x="442850" y="2723988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31"/>
          <p:cNvSpPr txBox="1"/>
          <p:nvPr/>
        </p:nvSpPr>
        <p:spPr>
          <a:xfrm>
            <a:off x="267301" y="308978"/>
            <a:ext cx="182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AGENDA DELLA GIORNATA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85" name="Google Shape;185;p31"/>
          <p:cNvCxnSpPr/>
          <p:nvPr/>
        </p:nvCxnSpPr>
        <p:spPr>
          <a:xfrm>
            <a:off x="442850" y="3091014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31"/>
          <p:cNvCxnSpPr/>
          <p:nvPr/>
        </p:nvCxnSpPr>
        <p:spPr>
          <a:xfrm>
            <a:off x="442850" y="1913161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31"/>
          <p:cNvCxnSpPr/>
          <p:nvPr/>
        </p:nvCxnSpPr>
        <p:spPr>
          <a:xfrm>
            <a:off x="442850" y="3882370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31"/>
          <p:cNvSpPr txBox="1"/>
          <p:nvPr/>
        </p:nvSpPr>
        <p:spPr>
          <a:xfrm>
            <a:off x="6495947" y="1297294"/>
            <a:ext cx="21771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 ci sono idee giuste e idee sbagliate; costruite sempre sull’idea dei vostri compagni 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gruppo.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Siamo qui per pensare a quale può essere l’esperienza utente migliore; analizzeremo le soluzioni tecniche nel dettaglio in un secondo momento.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 ponetevi troppi vincoli, oggi siamo liberi di esplorare.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9" name="Google Shape;189;p31"/>
          <p:cNvSpPr txBox="1"/>
          <p:nvPr/>
        </p:nvSpPr>
        <p:spPr>
          <a:xfrm>
            <a:off x="6503121" y="307639"/>
            <a:ext cx="182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RICORDA CHE…</a:t>
            </a:r>
            <a:endParaRPr b="1"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/>
        </p:nvSpPr>
        <p:spPr>
          <a:xfrm>
            <a:off x="5429100" y="643125"/>
            <a:ext cx="3404700" cy="3951600"/>
          </a:xfrm>
          <a:prstGeom prst="rect">
            <a:avLst/>
          </a:prstGeom>
          <a:noFill/>
          <a:ln cap="flat" cmpd="sng" w="9525">
            <a:solidFill>
              <a:srgbClr val="0073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CHE COS’È</a:t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kit dedicato ai contenuti propone una </a:t>
            </a:r>
            <a:r>
              <a:rPr b="1" lang="it" sz="1600">
                <a:solidFill>
                  <a:srgbClr val="0073E6"/>
                </a:solidFill>
                <a:latin typeface="Titillium Web"/>
                <a:ea typeface="Titillium Web"/>
                <a:cs typeface="Titillium Web"/>
                <a:sym typeface="Titillium Web"/>
              </a:rPr>
              <a:t>guida</a:t>
            </a: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al linguaggio della Pubblica Amministrazione, strumenti per analizzare l’esistente e per organizzare un workflow per la </a:t>
            </a:r>
            <a:r>
              <a:rPr b="1" lang="it" sz="1600">
                <a:solidFill>
                  <a:srgbClr val="0073E6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creazione e gestione dei contenuti</a:t>
            </a: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uno strumento di </a:t>
            </a:r>
            <a:r>
              <a:rPr b="1" lang="it" sz="1600">
                <a:solidFill>
                  <a:srgbClr val="0073E6"/>
                </a:solidFill>
                <a:latin typeface="Titillium Web"/>
                <a:ea typeface="Titillium Web"/>
                <a:cs typeface="Titillium Web"/>
                <a:sym typeface="Titillium Web"/>
              </a:rPr>
              <a:t>audit dei contenuti </a:t>
            </a: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 </a:t>
            </a: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degli esempi di scrittura e </a:t>
            </a:r>
            <a:r>
              <a:rPr b="1" lang="it" sz="1600">
                <a:solidFill>
                  <a:srgbClr val="0073E6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revisione collaborativa</a:t>
            </a: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b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b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Vedi anche</a:t>
            </a:r>
            <a:b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2000">
                <a:solidFill>
                  <a:srgbClr val="0073E6"/>
                </a:solidFill>
                <a:latin typeface="Lora"/>
                <a:ea typeface="Lora"/>
                <a:cs typeface="Lora"/>
                <a:sym typeface="Lora"/>
              </a:rPr>
              <a:t>→</a:t>
            </a:r>
            <a:r>
              <a:rPr lang="it" sz="3200">
                <a:solidFill>
                  <a:srgbClr val="0073E6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it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KIT SEO (audit e ottimizzazione)</a:t>
            </a:r>
            <a:endParaRPr b="1" sz="1600">
              <a:solidFill>
                <a:srgbClr val="0073E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5" name="Google Shape;195;p32"/>
          <p:cNvSpPr/>
          <p:nvPr/>
        </p:nvSpPr>
        <p:spPr>
          <a:xfrm>
            <a:off x="656250" y="643125"/>
            <a:ext cx="825000" cy="209700"/>
          </a:xfrm>
          <a:prstGeom prst="roundRect">
            <a:avLst>
              <a:gd fmla="val 16667" name="adj"/>
            </a:avLst>
          </a:prstGeom>
          <a:solidFill>
            <a:srgbClr val="9AC5FF">
              <a:alpha val="29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2"/>
          <p:cNvSpPr txBox="1"/>
          <p:nvPr/>
        </p:nvSpPr>
        <p:spPr>
          <a:xfrm>
            <a:off x="630000" y="643125"/>
            <a:ext cx="8775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INTRODUZIONE</a:t>
            </a:r>
            <a:endParaRPr sz="8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6149" y="-400275"/>
            <a:ext cx="4572000" cy="651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/>
        </p:nvSpPr>
        <p:spPr>
          <a:xfrm>
            <a:off x="541950" y="2072025"/>
            <a:ext cx="39633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0073E6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kit</a:t>
            </a:r>
            <a:endParaRPr b="1" sz="3200">
              <a:solidFill>
                <a:srgbClr val="0073E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73E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>
                <a:solidFill>
                  <a:srgbClr val="0073E6"/>
                </a:solidFill>
                <a:latin typeface="Lora"/>
                <a:ea typeface="Lora"/>
                <a:cs typeface="Lora"/>
                <a:sym typeface="Lora"/>
              </a:rPr>
              <a:t>→</a:t>
            </a:r>
            <a:r>
              <a:rPr b="1" lang="it" sz="3200">
                <a:solidFill>
                  <a:srgbClr val="17324D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Progettare</a:t>
            </a:r>
            <a:br>
              <a:rPr b="1" lang="it" sz="3200">
                <a:solidFill>
                  <a:srgbClr val="17324D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3200">
                <a:solidFill>
                  <a:srgbClr val="0073E6"/>
                </a:solidFill>
                <a:latin typeface="Lora"/>
                <a:ea typeface="Lora"/>
                <a:cs typeface="Lora"/>
                <a:sym typeface="Lora"/>
              </a:rPr>
              <a:t>→</a:t>
            </a:r>
            <a:r>
              <a:rPr b="1" lang="it" sz="3200">
                <a:solidFill>
                  <a:srgbClr val="17324D"/>
                </a:solidFill>
                <a:latin typeface="Titillium Web"/>
                <a:ea typeface="Titillium Web"/>
                <a:cs typeface="Titillium Web"/>
                <a:sym typeface="Titillium Web"/>
              </a:rPr>
              <a:t>Scrivere</a:t>
            </a:r>
            <a:endParaRPr b="1" sz="3200">
              <a:solidFill>
                <a:srgbClr val="17324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>
                <a:solidFill>
                  <a:srgbClr val="0073E6"/>
                </a:solidFill>
                <a:latin typeface="Lora"/>
                <a:ea typeface="Lora"/>
                <a:cs typeface="Lora"/>
                <a:sym typeface="Lora"/>
              </a:rPr>
              <a:t>→</a:t>
            </a:r>
            <a:r>
              <a:rPr b="1" lang="it" sz="3200">
                <a:solidFill>
                  <a:srgbClr val="17324D"/>
                </a:solidFill>
                <a:latin typeface="Titillium Web"/>
                <a:ea typeface="Titillium Web"/>
                <a:cs typeface="Titillium Web"/>
                <a:sym typeface="Titillium Web"/>
              </a:rPr>
              <a:t>Gestire</a:t>
            </a:r>
            <a:endParaRPr b="1" sz="3200">
              <a:solidFill>
                <a:srgbClr val="17324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7324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7324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522900" y="4144450"/>
            <a:ext cx="3963300" cy="11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73E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73E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>
                <a:solidFill>
                  <a:srgbClr val="0073E6"/>
                </a:solidFill>
                <a:latin typeface="Lora"/>
                <a:ea typeface="Lora"/>
                <a:cs typeface="Lora"/>
                <a:sym typeface="Lora"/>
              </a:rPr>
              <a:t>→</a:t>
            </a:r>
            <a:r>
              <a:rPr b="1" lang="it" sz="3200">
                <a:solidFill>
                  <a:srgbClr val="17324D"/>
                </a:solidFill>
                <a:latin typeface="Titillium Web"/>
                <a:ea typeface="Titillium Web"/>
                <a:cs typeface="Titillium Web"/>
                <a:sym typeface="Titillium Web"/>
              </a:rPr>
              <a:t> Misurare</a:t>
            </a:r>
            <a:br>
              <a:rPr b="1" lang="it" sz="3200">
                <a:solidFill>
                  <a:srgbClr val="17324D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Test usabilità</a:t>
            </a:r>
            <a:br>
              <a:rPr b="1" lang="it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A/B test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7324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7324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/>
          <p:nvPr/>
        </p:nvSpPr>
        <p:spPr>
          <a:xfrm>
            <a:off x="4160775" y="4905913"/>
            <a:ext cx="803100" cy="208800"/>
          </a:xfrm>
          <a:prstGeom prst="rect">
            <a:avLst/>
          </a:prstGeom>
          <a:solidFill>
            <a:srgbClr val="00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 b="-19937" l="-4904" r="-4816" t="-27859"/>
          <a:stretch/>
        </p:blipFill>
        <p:spPr>
          <a:xfrm>
            <a:off x="244925" y="5114725"/>
            <a:ext cx="1422925" cy="5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Linguaggio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360825" y="1024500"/>
            <a:ext cx="71283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1. </a:t>
            </a: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Progettare il linguaggio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381250" y="3054775"/>
            <a:ext cx="2046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Mappe e relazioni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386575" y="3376250"/>
            <a:ext cx="2102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Esplorare il territorio</a:t>
            </a:r>
            <a:b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Metti a fuoco tipi di contenuti e relazioni tra concetti. Usa le mappe concettuali, i web analytics e gli user journey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4617675" y="33762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Struttura il contenuto</a:t>
            </a:r>
            <a:b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Definisci una struttura di navigazione e un sistema di riferimento per l’utente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4638600" y="3054775"/>
            <a:ext cx="2007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Navigation tree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6761950" y="3376250"/>
            <a:ext cx="20466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Prototipo interattivo</a:t>
            </a:r>
            <a:b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 struttura e tipi di contenuti e disegna i flussi di navigazione dell’utente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6767275" y="3054775"/>
            <a:ext cx="1705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Wireframing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395050" y="1538975"/>
            <a:ext cx="71964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lavoro sui contenuti inizia in fase di design di un servizio digitale. </a:t>
            </a: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È </a:t>
            </a: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questo il momento in cui prende forma l’ecosistema informativo in cui si muoverà l’utente e si delineano </a:t>
            </a:r>
            <a:b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5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 principi della brand identity. Abbiamo creato un kit dedicato alla prototipazione di un servizio digitale</a:t>
            </a:r>
            <a:endParaRPr sz="15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6" name="Google Shape;216;p33"/>
          <p:cNvSpPr txBox="1"/>
          <p:nvPr/>
        </p:nvSpPr>
        <p:spPr>
          <a:xfrm>
            <a:off x="3458250" y="5071500"/>
            <a:ext cx="22275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u="sng">
                <a:solidFill>
                  <a:srgbClr val="D9D9D9"/>
                </a:solidFill>
                <a:latin typeface="Titillium Web"/>
                <a:ea typeface="Titillium Web"/>
                <a:cs typeface="Titillium Web"/>
                <a:sym typeface="Titillium Web"/>
              </a:rPr>
              <a:t>Kit di prototipazione</a:t>
            </a:r>
            <a:endParaRPr b="1" u="sng">
              <a:solidFill>
                <a:srgbClr val="D9D9D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4132200" y="4839238"/>
            <a:ext cx="8796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ARRIVO</a:t>
            </a:r>
            <a:endParaRPr sz="10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2492175" y="3360988"/>
            <a:ext cx="19416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Cosa è importante?</a:t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Decidi cosa è importante e cosa non lo è, individua il nome corretto delle cose usando il card sorting o google trends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2489275" y="3039513"/>
            <a:ext cx="1833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Naming things</a:t>
            </a:r>
            <a:endParaRPr b="1" sz="16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