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715000" cx="9144000"/>
  <p:notesSz cx="6858000" cy="9144000"/>
  <p:embeddedFontLst>
    <p:embeddedFont>
      <p:font typeface="Titillium Web SemiBold"/>
      <p:regular r:id="rId9"/>
      <p:bold r:id="rId10"/>
      <p:italic r:id="rId11"/>
      <p:boldItalic r:id="rId12"/>
    </p:embeddedFont>
    <p:embeddedFont>
      <p:font typeface="Roboto Mono Light"/>
      <p:regular r:id="rId13"/>
      <p:bold r:id="rId14"/>
      <p:italic r:id="rId15"/>
      <p:boldItalic r:id="rId16"/>
    </p:embeddedFont>
    <p:embeddedFont>
      <p:font typeface="Titillium Web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11" Type="http://schemas.openxmlformats.org/officeDocument/2006/relationships/font" Target="fonts/TitilliumWebSemiBold-italic.fntdata"/><Relationship Id="rId10" Type="http://schemas.openxmlformats.org/officeDocument/2006/relationships/font" Target="fonts/TitilliumWebSemiBold-bold.fntdata"/><Relationship Id="rId13" Type="http://schemas.openxmlformats.org/officeDocument/2006/relationships/font" Target="fonts/RobotoMonoLight-regular.fntdata"/><Relationship Id="rId12" Type="http://schemas.openxmlformats.org/officeDocument/2006/relationships/font" Target="fonts/TitilliumWeb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TitilliumWebSemiBold-regular.fntdata"/><Relationship Id="rId15" Type="http://schemas.openxmlformats.org/officeDocument/2006/relationships/font" Target="fonts/RobotoMonoLight-italic.fntdata"/><Relationship Id="rId14" Type="http://schemas.openxmlformats.org/officeDocument/2006/relationships/font" Target="fonts/RobotoMonoLight-bold.fntdata"/><Relationship Id="rId17" Type="http://schemas.openxmlformats.org/officeDocument/2006/relationships/font" Target="fonts/TitilliumWeb-regular.fntdata"/><Relationship Id="rId16" Type="http://schemas.openxmlformats.org/officeDocument/2006/relationships/font" Target="fonts/RobotoMonoLight-boldItalic.fntdata"/><Relationship Id="rId5" Type="http://schemas.openxmlformats.org/officeDocument/2006/relationships/slide" Target="slides/slide1.xml"/><Relationship Id="rId19" Type="http://schemas.openxmlformats.org/officeDocument/2006/relationships/font" Target="fonts/TitilliumWeb-italic.fntdata"/><Relationship Id="rId6" Type="http://schemas.openxmlformats.org/officeDocument/2006/relationships/slide" Target="slides/slide2.xml"/><Relationship Id="rId18" Type="http://schemas.openxmlformats.org/officeDocument/2006/relationships/font" Target="fonts/TitilliumWe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8eece2fcb_3_17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8eece2fcb_3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8b34a0e2e_0_9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8b34a0e2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e8ab9ed5d_0_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e8ab9ed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0f418b6bc_0_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0f418b6b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creativecommons.org/licenses/by-sa/4.0/deed.it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76850" y="1200400"/>
            <a:ext cx="33903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947325" y="3130025"/>
            <a:ext cx="524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Visualizza i Flussi di Interazione </a:t>
            </a:r>
            <a:b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il servizio digitale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829100" y="5307600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visualizzazione dei flussi di interazione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713" y="55627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067949" y="5307600"/>
            <a:ext cx="53691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https://designers.italia.it/kit/prototipazione/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386575" y="2919050"/>
            <a:ext cx="21027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Dopo aver costruito i Flussi di Interazione, trasforma le singole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azioni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dell’utente in altrettanti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blocchi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. Usa una forma diversa per le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risposte del sistema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, specificando i contenuti di ciascuna.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Istruzioni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60825" y="1240000"/>
            <a:ext cx="57345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Visualizza i Flussi di Interazione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il servizio digitale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464150" y="2919050"/>
            <a:ext cx="2159100" cy="1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Disegna le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transizioni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fra le varie azioni </a:t>
            </a:r>
            <a:r>
              <a:rPr lang="it" sz="1200">
                <a:solidFill>
                  <a:srgbClr val="434343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(specificando l’eventuale funzione del sistema coinvolta) 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usando le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frecce.</a:t>
            </a:r>
            <a:endParaRPr b="1" sz="1200">
              <a:solidFill>
                <a:srgbClr val="434343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Usa i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rombi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per indicare i punti di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bivio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/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decisione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617675" y="2919050"/>
            <a:ext cx="21027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Includi nel diagramma i possibili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percorsi alternativi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, individuando per ciascuno i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punti di entrata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e di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arrivo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(ovvero il raggiungimento dell’obiettivo) o di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sospensione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dell’interazione.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733225" y="2919050"/>
            <a:ext cx="20727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Ripeti 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lo stesso processo per </a:t>
            </a:r>
            <a:r>
              <a:rPr b="1"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ciascun Flusso di Interazione</a:t>
            </a:r>
            <a:r>
              <a:rPr lang="it" sz="1200">
                <a:solidFill>
                  <a:srgbClr val="434343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: noterai che molti Flussi si intersecano fra loro. </a:t>
            </a:r>
            <a:endParaRPr sz="1200">
              <a:solidFill>
                <a:srgbClr val="434343"/>
              </a:solidFill>
              <a:highlight>
                <a:srgbClr val="FFFF00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440950" y="790025"/>
            <a:ext cx="2367600" cy="1369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162000" spcFirstLastPara="1" rIns="162000" wrap="square" tIns="9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SUGGERIMENTO</a:t>
            </a:r>
            <a:r>
              <a:rPr b="1"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ciascuno dei blocchi che rappresenta il </a:t>
            </a:r>
            <a:r>
              <a:rPr b="1"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risultato di un’azione</a:t>
            </a:r>
            <a:r>
              <a:rPr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corrisponde una </a:t>
            </a:r>
            <a:r>
              <a:rPr b="1"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“schermata” </a:t>
            </a:r>
            <a:r>
              <a:rPr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servizio digitale, e quindi un </a:t>
            </a:r>
            <a:r>
              <a:rPr b="1"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wireframe </a:t>
            </a:r>
            <a:r>
              <a:rPr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 progettare.</a:t>
            </a:r>
            <a:endParaRPr sz="11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81250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502125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623000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743875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04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-6450" y="-25775"/>
            <a:ext cx="9144000" cy="12024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13649" y="574725"/>
            <a:ext cx="65838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Strumenti per costruire il diagramma</a:t>
            </a:r>
            <a:endParaRPr b="1" sz="26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809850" y="2040175"/>
            <a:ext cx="2174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PUNTI DI INGRESSO/USCITA</a:t>
            </a: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0056CB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684666" y="2040175"/>
            <a:ext cx="12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AZIONI </a:t>
            </a:r>
            <a:endParaRPr b="1">
              <a:solidFill>
                <a:srgbClr val="0056CB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398471" y="2040175"/>
            <a:ext cx="16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DECISIONI</a:t>
            </a:r>
            <a:endParaRPr b="1">
              <a:solidFill>
                <a:srgbClr val="0056CB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383548" y="3578901"/>
            <a:ext cx="12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TRANSIZIONI</a:t>
            </a: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0056CB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143757" y="2783995"/>
            <a:ext cx="711300" cy="679800"/>
          </a:xfrm>
          <a:prstGeom prst="ellipse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latin typeface="Titillium Web"/>
                <a:ea typeface="Titillium Web"/>
                <a:cs typeface="Titillium Web"/>
                <a:sym typeface="Titillium Web"/>
              </a:rPr>
              <a:t>Inizio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3979429" y="2620016"/>
            <a:ext cx="1121400" cy="584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Titillium Web"/>
                <a:ea typeface="Titillium Web"/>
                <a:cs typeface="Titillium Web"/>
                <a:sym typeface="Titillium Web"/>
              </a:rPr>
              <a:t>azione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6643475" y="2608049"/>
            <a:ext cx="990459" cy="608356"/>
          </a:xfrm>
          <a:prstGeom prst="flowChartDecision">
            <a:avLst/>
          </a:prstGeom>
          <a:solidFill>
            <a:srgbClr val="FF9900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Titillium Web"/>
                <a:ea typeface="Titillium Web"/>
                <a:cs typeface="Titillium Web"/>
                <a:sym typeface="Titillium Web"/>
              </a:rPr>
              <a:t>bivio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2" name="Google Shape;92;p15"/>
          <p:cNvCxnSpPr/>
          <p:nvPr/>
        </p:nvCxnSpPr>
        <p:spPr>
          <a:xfrm flipH="1" rot="10800000">
            <a:off x="6774548" y="4504313"/>
            <a:ext cx="1060800" cy="1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5"/>
          <p:cNvSpPr txBox="1"/>
          <p:nvPr/>
        </p:nvSpPr>
        <p:spPr>
          <a:xfrm>
            <a:off x="213650" y="1252525"/>
            <a:ext cx="5452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[usa questi elementi per costruire  il Flusso di Interazione che hai precedentemente creato</a:t>
            </a: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684666" y="3578923"/>
            <a:ext cx="20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RISPOSTE </a:t>
            </a: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 SISTEMA</a:t>
            </a:r>
            <a:endParaRPr b="1">
              <a:solidFill>
                <a:srgbClr val="0056CB"/>
              </a:solidFill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3948129" y="4074915"/>
            <a:ext cx="1121300" cy="870810"/>
          </a:xfrm>
          <a:prstGeom prst="flowChartInternalStorage">
            <a:avLst/>
          </a:prstGeom>
          <a:solidFill>
            <a:srgbClr val="F1C232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Titillium Web"/>
                <a:ea typeface="Titillium Web"/>
                <a:cs typeface="Titillium Web"/>
                <a:sym typeface="Titillium Web"/>
              </a:rPr>
              <a:t>contenuto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1143791" y="4065686"/>
            <a:ext cx="711300" cy="679800"/>
          </a:xfrm>
          <a:prstGeom prst="ellipse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latin typeface="Titillium Web"/>
                <a:ea typeface="Titillium Web"/>
                <a:cs typeface="Titillium Web"/>
                <a:sym typeface="Titillium Web"/>
              </a:rPr>
              <a:t>Arrivo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844958" y="4220489"/>
            <a:ext cx="99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[funzione]</a:t>
            </a:r>
            <a:endParaRPr sz="12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2011078" y="3399002"/>
            <a:ext cx="711300" cy="6798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latin typeface="Titillium Web"/>
                <a:ea typeface="Titillium Web"/>
                <a:cs typeface="Titillium Web"/>
                <a:sym typeface="Titillium Web"/>
              </a:rPr>
              <a:t>Pausa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540955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6372525" y="2350833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31236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